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633"/>
  </p:normalViewPr>
  <p:slideViewPr>
    <p:cSldViewPr snapToGrid="0" snapToObjects="1">
      <p:cViewPr varScale="1">
        <p:scale>
          <a:sx n="64" d="100"/>
          <a:sy n="64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Accountability</c:v>
                </c:pt>
                <c:pt idx="1">
                  <c:v>Stewardship</c:v>
                </c:pt>
                <c:pt idx="2">
                  <c:v>Availability</c:v>
                </c:pt>
                <c:pt idx="3">
                  <c:v>Useful to have</c:v>
                </c:pt>
                <c:pt idx="4">
                  <c:v>Should follow</c:v>
                </c:pt>
                <c:pt idx="5">
                  <c:v>Hard to follow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90</c:v>
                </c:pt>
                <c:pt idx="1">
                  <c:v>93</c:v>
                </c:pt>
                <c:pt idx="2">
                  <c:v>82</c:v>
                </c:pt>
                <c:pt idx="3">
                  <c:v>72</c:v>
                </c:pt>
                <c:pt idx="4">
                  <c:v>64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2-E649-B8BC-AD88957CAD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Accountability</c:v>
                </c:pt>
                <c:pt idx="1">
                  <c:v>Stewardship</c:v>
                </c:pt>
                <c:pt idx="2">
                  <c:v>Availability</c:v>
                </c:pt>
                <c:pt idx="3">
                  <c:v>Useful to have</c:v>
                </c:pt>
                <c:pt idx="4">
                  <c:v>Should follow</c:v>
                </c:pt>
                <c:pt idx="5">
                  <c:v>Hard to follow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1-D082-E649-B8BC-AD88957CAD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6"/>
                <c:pt idx="0">
                  <c:v>Accountability</c:v>
                </c:pt>
                <c:pt idx="1">
                  <c:v>Stewardship</c:v>
                </c:pt>
                <c:pt idx="2">
                  <c:v>Availability</c:v>
                </c:pt>
                <c:pt idx="3">
                  <c:v>Useful to have</c:v>
                </c:pt>
                <c:pt idx="4">
                  <c:v>Should follow</c:v>
                </c:pt>
                <c:pt idx="5">
                  <c:v>Hard to follow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D082-E649-B8BC-AD88957CA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2"/>
        <c:axId val="438505088"/>
        <c:axId val="437669680"/>
      </c:barChart>
      <c:catAx>
        <c:axId val="43850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Rationale</a:t>
                </a:r>
                <a:r>
                  <a:rPr lang="en-US" sz="2400" b="1" baseline="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International NPO</a:t>
                </a:r>
                <a:r>
                  <a:rPr lang="en-US" sz="2400" b="1" baseline="0" dirty="0">
                    <a:solidFill>
                      <a:srgbClr val="C00000"/>
                    </a:solidFill>
                  </a:rPr>
                  <a:t> Accounting Standard</a:t>
                </a:r>
                <a:endParaRPr lang="en-US" sz="2400" b="1" dirty="0">
                  <a:solidFill>
                    <a:srgbClr val="C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669680"/>
        <c:crosses val="autoZero"/>
        <c:auto val="1"/>
        <c:lblAlgn val="ctr"/>
        <c:lblOffset val="100"/>
        <c:noMultiLvlLbl val="0"/>
      </c:catAx>
      <c:valAx>
        <c:axId val="43766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Respondents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850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6085D-42A0-8E49-89D2-33A81D029ECE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D200F-1958-9D41-9893-0B7602C10FD4}">
      <dgm:prSet phldrT="[Text]"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The Study </a:t>
          </a:r>
        </a:p>
      </dgm:t>
    </dgm:pt>
    <dgm:pt modelId="{0F273FBE-FE07-A04F-BD8F-C8EF8103A328}" type="parTrans" cxnId="{BBD8F951-87C8-EB4E-BAB6-8DED11E34718}">
      <dgm:prSet/>
      <dgm:spPr/>
      <dgm:t>
        <a:bodyPr/>
        <a:lstStyle/>
        <a:p>
          <a:endParaRPr lang="en-US"/>
        </a:p>
      </dgm:t>
    </dgm:pt>
    <dgm:pt modelId="{BDF11C30-ABCC-7142-8546-0375DB27D853}" type="sibTrans" cxnId="{BBD8F951-87C8-EB4E-BAB6-8DED11E34718}">
      <dgm:prSet/>
      <dgm:spPr/>
      <dgm:t>
        <a:bodyPr/>
        <a:lstStyle/>
        <a:p>
          <a:endParaRPr lang="en-US"/>
        </a:p>
      </dgm:t>
    </dgm:pt>
    <dgm:pt modelId="{129CD5AA-6EEC-144F-A237-0C6B5AFD2B26}">
      <dgm:prSet phldrT="[Text]" custT="1"/>
      <dgm:spPr/>
      <dgm:t>
        <a:bodyPr/>
        <a:lstStyle/>
        <a:p>
          <a:r>
            <a:rPr lang="en-US" sz="3200" dirty="0"/>
            <a:t>International </a:t>
          </a:r>
        </a:p>
        <a:p>
          <a:r>
            <a:rPr lang="en-US" sz="3200" dirty="0"/>
            <a:t>Survey 2013</a:t>
          </a:r>
          <a:endParaRPr lang="en-US" sz="2400" dirty="0"/>
        </a:p>
      </dgm:t>
    </dgm:pt>
    <dgm:pt modelId="{1F06F441-2997-5F4C-8D82-16AA14356406}" type="parTrans" cxnId="{BA5CBFA5-034F-7B44-8987-E861CF11A4B4}">
      <dgm:prSet/>
      <dgm:spPr/>
      <dgm:t>
        <a:bodyPr/>
        <a:lstStyle/>
        <a:p>
          <a:endParaRPr lang="en-US"/>
        </a:p>
      </dgm:t>
    </dgm:pt>
    <dgm:pt modelId="{F55F089C-1E32-D042-9008-77D05FAA4D4C}" type="sibTrans" cxnId="{BA5CBFA5-034F-7B44-8987-E861CF11A4B4}">
      <dgm:prSet/>
      <dgm:spPr/>
      <dgm:t>
        <a:bodyPr/>
        <a:lstStyle/>
        <a:p>
          <a:endParaRPr lang="en-US"/>
        </a:p>
      </dgm:t>
    </dgm:pt>
    <dgm:pt modelId="{1667A0C0-2797-F44F-A4B7-FB8859FEC734}">
      <dgm:prSet phldrT="[Text]" custT="1"/>
      <dgm:spPr/>
      <dgm:t>
        <a:bodyPr/>
        <a:lstStyle/>
        <a:p>
          <a:r>
            <a:rPr lang="en-US" sz="4000" dirty="0"/>
            <a:t>CCAB</a:t>
          </a:r>
        </a:p>
      </dgm:t>
    </dgm:pt>
    <dgm:pt modelId="{ADE76057-B78A-FE41-A933-D5C5283140CC}" type="parTrans" cxnId="{CA9AFFEE-1CB9-F849-B611-C8D47C26E726}">
      <dgm:prSet/>
      <dgm:spPr/>
      <dgm:t>
        <a:bodyPr/>
        <a:lstStyle/>
        <a:p>
          <a:endParaRPr lang="en-US"/>
        </a:p>
      </dgm:t>
    </dgm:pt>
    <dgm:pt modelId="{A500F257-BC66-DC41-A8F9-1BA3CF323D5F}" type="sibTrans" cxnId="{CA9AFFEE-1CB9-F849-B611-C8D47C26E726}">
      <dgm:prSet/>
      <dgm:spPr/>
      <dgm:t>
        <a:bodyPr/>
        <a:lstStyle/>
        <a:p>
          <a:endParaRPr lang="en-US"/>
        </a:p>
      </dgm:t>
    </dgm:pt>
    <dgm:pt modelId="{81318454-0CFD-6546-898B-083194DEE436}">
      <dgm:prSet phldrT="[Text]" custT="1"/>
      <dgm:spPr/>
      <dgm:t>
        <a:bodyPr/>
        <a:lstStyle/>
        <a:p>
          <a:r>
            <a:rPr lang="en-US" sz="3600" dirty="0"/>
            <a:t>605 usable responses</a:t>
          </a:r>
        </a:p>
      </dgm:t>
    </dgm:pt>
    <dgm:pt modelId="{5A567DE7-43CE-1E42-BBD4-4E013EB892E3}" type="parTrans" cxnId="{C16747D2-967D-DF43-9EC2-94BE95145638}">
      <dgm:prSet/>
      <dgm:spPr/>
      <dgm:t>
        <a:bodyPr/>
        <a:lstStyle/>
        <a:p>
          <a:endParaRPr lang="en-US"/>
        </a:p>
      </dgm:t>
    </dgm:pt>
    <dgm:pt modelId="{1D0326E1-747E-BA48-B478-3FBB5050BD21}" type="sibTrans" cxnId="{C16747D2-967D-DF43-9EC2-94BE95145638}">
      <dgm:prSet/>
      <dgm:spPr/>
      <dgm:t>
        <a:bodyPr/>
        <a:lstStyle/>
        <a:p>
          <a:endParaRPr lang="en-US"/>
        </a:p>
      </dgm:t>
    </dgm:pt>
    <dgm:pt modelId="{450F05EF-0C55-E94E-A794-5DC24FD70F39}">
      <dgm:prSet phldrT="[Text]"/>
      <dgm:spPr/>
      <dgm:t>
        <a:bodyPr/>
        <a:lstStyle/>
        <a:p>
          <a:r>
            <a:rPr lang="en-US" dirty="0"/>
            <a:t>179 countries;</a:t>
          </a:r>
        </a:p>
        <a:p>
          <a:r>
            <a:rPr lang="en-US" dirty="0"/>
            <a:t>63,000 words of free comment</a:t>
          </a:r>
        </a:p>
      </dgm:t>
    </dgm:pt>
    <dgm:pt modelId="{C9460829-FB7A-A547-A450-188FD85D210F}" type="parTrans" cxnId="{850D6804-45DA-6A4C-9ECA-247625FAAEB4}">
      <dgm:prSet/>
      <dgm:spPr/>
      <dgm:t>
        <a:bodyPr/>
        <a:lstStyle/>
        <a:p>
          <a:endParaRPr lang="en-US"/>
        </a:p>
      </dgm:t>
    </dgm:pt>
    <dgm:pt modelId="{0E7C8281-530A-6342-A31B-DD98C19C36F3}" type="sibTrans" cxnId="{850D6804-45DA-6A4C-9ECA-247625FAAEB4}">
      <dgm:prSet/>
      <dgm:spPr/>
      <dgm:t>
        <a:bodyPr/>
        <a:lstStyle/>
        <a:p>
          <a:endParaRPr lang="en-US"/>
        </a:p>
      </dgm:t>
    </dgm:pt>
    <dgm:pt modelId="{FC537443-FBE3-9A4C-9BDD-B54ECFE64AB9}" type="pres">
      <dgm:prSet presAssocID="{7DE6085D-42A0-8E49-89D2-33A81D029EC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8037B2-69EB-2C4B-8F60-1E41DE7B3CB4}" type="pres">
      <dgm:prSet presAssocID="{0DDD200F-1958-9D41-9893-0B7602C10FD4}" presName="centerShape" presStyleLbl="node0" presStyleIdx="0" presStyleCnt="1" custScaleX="158220" custScaleY="133597"/>
      <dgm:spPr/>
    </dgm:pt>
    <dgm:pt modelId="{C06C85E3-E5F4-C843-99E2-6784B179A154}" type="pres">
      <dgm:prSet presAssocID="{1F06F441-2997-5F4C-8D82-16AA14356406}" presName="Name9" presStyleLbl="parChTrans1D2" presStyleIdx="0" presStyleCnt="4"/>
      <dgm:spPr/>
    </dgm:pt>
    <dgm:pt modelId="{49B1DFC7-D844-4C4E-8F0A-77A683DE2540}" type="pres">
      <dgm:prSet presAssocID="{1F06F441-2997-5F4C-8D82-16AA14356406}" presName="connTx" presStyleLbl="parChTrans1D2" presStyleIdx="0" presStyleCnt="4"/>
      <dgm:spPr/>
    </dgm:pt>
    <dgm:pt modelId="{53E074C6-4419-9045-BD5C-26AFF496D0FB}" type="pres">
      <dgm:prSet presAssocID="{129CD5AA-6EEC-144F-A237-0C6B5AFD2B26}" presName="node" presStyleLbl="node1" presStyleIdx="0" presStyleCnt="4" custScaleX="238587" custScaleY="93370" custRadScaleRad="107339" custRadScaleInc="-3284">
        <dgm:presLayoutVars>
          <dgm:bulletEnabled val="1"/>
        </dgm:presLayoutVars>
      </dgm:prSet>
      <dgm:spPr/>
    </dgm:pt>
    <dgm:pt modelId="{7421D8A5-004F-A142-95B8-0C0DC68FA4BD}" type="pres">
      <dgm:prSet presAssocID="{ADE76057-B78A-FE41-A933-D5C5283140CC}" presName="Name9" presStyleLbl="parChTrans1D2" presStyleIdx="1" presStyleCnt="4"/>
      <dgm:spPr/>
    </dgm:pt>
    <dgm:pt modelId="{CE34ACDB-4A98-CD42-B3C2-2C82CD1776A4}" type="pres">
      <dgm:prSet presAssocID="{ADE76057-B78A-FE41-A933-D5C5283140CC}" presName="connTx" presStyleLbl="parChTrans1D2" presStyleIdx="1" presStyleCnt="4"/>
      <dgm:spPr/>
    </dgm:pt>
    <dgm:pt modelId="{839819E5-0461-0F4E-9617-BED266630E95}" type="pres">
      <dgm:prSet presAssocID="{1667A0C0-2797-F44F-A4B7-FB8859FEC734}" presName="node" presStyleLbl="node1" presStyleIdx="1" presStyleCnt="4" custScaleX="166578" custScaleY="143484" custRadScaleRad="176163" custRadScaleInc="7957">
        <dgm:presLayoutVars>
          <dgm:bulletEnabled val="1"/>
        </dgm:presLayoutVars>
      </dgm:prSet>
      <dgm:spPr/>
    </dgm:pt>
    <dgm:pt modelId="{4493CF71-E1CC-4444-9437-B009C25CB45E}" type="pres">
      <dgm:prSet presAssocID="{5A567DE7-43CE-1E42-BBD4-4E013EB892E3}" presName="Name9" presStyleLbl="parChTrans1D2" presStyleIdx="2" presStyleCnt="4"/>
      <dgm:spPr/>
    </dgm:pt>
    <dgm:pt modelId="{A21B086D-8221-4C48-A5C4-0FDD391E826C}" type="pres">
      <dgm:prSet presAssocID="{5A567DE7-43CE-1E42-BBD4-4E013EB892E3}" presName="connTx" presStyleLbl="parChTrans1D2" presStyleIdx="2" presStyleCnt="4"/>
      <dgm:spPr/>
    </dgm:pt>
    <dgm:pt modelId="{A1EB893D-5A87-B94D-9626-2E29C932854D}" type="pres">
      <dgm:prSet presAssocID="{81318454-0CFD-6546-898B-083194DEE436}" presName="node" presStyleLbl="node1" presStyleIdx="2" presStyleCnt="4" custScaleX="183529" custScaleY="98976">
        <dgm:presLayoutVars>
          <dgm:bulletEnabled val="1"/>
        </dgm:presLayoutVars>
      </dgm:prSet>
      <dgm:spPr/>
    </dgm:pt>
    <dgm:pt modelId="{7D56DC5B-0637-4D46-A2A0-E9590BA28875}" type="pres">
      <dgm:prSet presAssocID="{C9460829-FB7A-A547-A450-188FD85D210F}" presName="Name9" presStyleLbl="parChTrans1D2" presStyleIdx="3" presStyleCnt="4"/>
      <dgm:spPr/>
    </dgm:pt>
    <dgm:pt modelId="{C5F736CA-42F0-9248-8D3D-781BCFC72035}" type="pres">
      <dgm:prSet presAssocID="{C9460829-FB7A-A547-A450-188FD85D210F}" presName="connTx" presStyleLbl="parChTrans1D2" presStyleIdx="3" presStyleCnt="4"/>
      <dgm:spPr/>
    </dgm:pt>
    <dgm:pt modelId="{C063633E-6D76-BE44-938A-313FFDE0ED12}" type="pres">
      <dgm:prSet presAssocID="{450F05EF-0C55-E94E-A794-5DC24FD70F39}" presName="node" presStyleLbl="node1" presStyleIdx="3" presStyleCnt="4" custScaleX="163739" custScaleY="147541" custRadScaleRad="184603" custRadScaleInc="-1219">
        <dgm:presLayoutVars>
          <dgm:bulletEnabled val="1"/>
        </dgm:presLayoutVars>
      </dgm:prSet>
      <dgm:spPr/>
    </dgm:pt>
  </dgm:ptLst>
  <dgm:cxnLst>
    <dgm:cxn modelId="{850D6804-45DA-6A4C-9ECA-247625FAAEB4}" srcId="{0DDD200F-1958-9D41-9893-0B7602C10FD4}" destId="{450F05EF-0C55-E94E-A794-5DC24FD70F39}" srcOrd="3" destOrd="0" parTransId="{C9460829-FB7A-A547-A450-188FD85D210F}" sibTransId="{0E7C8281-530A-6342-A31B-DD98C19C36F3}"/>
    <dgm:cxn modelId="{5E84D30C-E3F4-DC44-A99A-3294E58C610D}" type="presOf" srcId="{C9460829-FB7A-A547-A450-188FD85D210F}" destId="{C5F736CA-42F0-9248-8D3D-781BCFC72035}" srcOrd="1" destOrd="0" presId="urn:microsoft.com/office/officeart/2005/8/layout/radial1"/>
    <dgm:cxn modelId="{D549FF1F-14D6-3D41-B8E1-3DD556CC839F}" type="presOf" srcId="{0DDD200F-1958-9D41-9893-0B7602C10FD4}" destId="{D98037B2-69EB-2C4B-8F60-1E41DE7B3CB4}" srcOrd="0" destOrd="0" presId="urn:microsoft.com/office/officeart/2005/8/layout/radial1"/>
    <dgm:cxn modelId="{B4801225-7985-4D41-AC86-DA5B15E8E018}" type="presOf" srcId="{1667A0C0-2797-F44F-A4B7-FB8859FEC734}" destId="{839819E5-0461-0F4E-9617-BED266630E95}" srcOrd="0" destOrd="0" presId="urn:microsoft.com/office/officeart/2005/8/layout/radial1"/>
    <dgm:cxn modelId="{2F46E83A-2DAA-A24F-876D-674F13072AD1}" type="presOf" srcId="{450F05EF-0C55-E94E-A794-5DC24FD70F39}" destId="{C063633E-6D76-BE44-938A-313FFDE0ED12}" srcOrd="0" destOrd="0" presId="urn:microsoft.com/office/officeart/2005/8/layout/radial1"/>
    <dgm:cxn modelId="{BBD8F951-87C8-EB4E-BAB6-8DED11E34718}" srcId="{7DE6085D-42A0-8E49-89D2-33A81D029ECE}" destId="{0DDD200F-1958-9D41-9893-0B7602C10FD4}" srcOrd="0" destOrd="0" parTransId="{0F273FBE-FE07-A04F-BD8F-C8EF8103A328}" sibTransId="{BDF11C30-ABCC-7142-8546-0375DB27D853}"/>
    <dgm:cxn modelId="{C462907D-9D63-0D4D-9374-014E37671BAE}" type="presOf" srcId="{81318454-0CFD-6546-898B-083194DEE436}" destId="{A1EB893D-5A87-B94D-9626-2E29C932854D}" srcOrd="0" destOrd="0" presId="urn:microsoft.com/office/officeart/2005/8/layout/radial1"/>
    <dgm:cxn modelId="{10050D84-2288-1645-B61F-67713278D923}" type="presOf" srcId="{129CD5AA-6EEC-144F-A237-0C6B5AFD2B26}" destId="{53E074C6-4419-9045-BD5C-26AFF496D0FB}" srcOrd="0" destOrd="0" presId="urn:microsoft.com/office/officeart/2005/8/layout/radial1"/>
    <dgm:cxn modelId="{70263C89-AFD9-8A4D-9F29-5116FE19F59D}" type="presOf" srcId="{1F06F441-2997-5F4C-8D82-16AA14356406}" destId="{C06C85E3-E5F4-C843-99E2-6784B179A154}" srcOrd="0" destOrd="0" presId="urn:microsoft.com/office/officeart/2005/8/layout/radial1"/>
    <dgm:cxn modelId="{BA5CBFA5-034F-7B44-8987-E861CF11A4B4}" srcId="{0DDD200F-1958-9D41-9893-0B7602C10FD4}" destId="{129CD5AA-6EEC-144F-A237-0C6B5AFD2B26}" srcOrd="0" destOrd="0" parTransId="{1F06F441-2997-5F4C-8D82-16AA14356406}" sibTransId="{F55F089C-1E32-D042-9008-77D05FAA4D4C}"/>
    <dgm:cxn modelId="{5D9303A8-23FE-0541-B82F-1F3E5C6B8FFC}" type="presOf" srcId="{5A567DE7-43CE-1E42-BBD4-4E013EB892E3}" destId="{A21B086D-8221-4C48-A5C4-0FDD391E826C}" srcOrd="1" destOrd="0" presId="urn:microsoft.com/office/officeart/2005/8/layout/radial1"/>
    <dgm:cxn modelId="{6C99ABAB-52AE-0D4D-91B1-FE2F38579E20}" type="presOf" srcId="{5A567DE7-43CE-1E42-BBD4-4E013EB892E3}" destId="{4493CF71-E1CC-4444-9437-B009C25CB45E}" srcOrd="0" destOrd="0" presId="urn:microsoft.com/office/officeart/2005/8/layout/radial1"/>
    <dgm:cxn modelId="{C16747D2-967D-DF43-9EC2-94BE95145638}" srcId="{0DDD200F-1958-9D41-9893-0B7602C10FD4}" destId="{81318454-0CFD-6546-898B-083194DEE436}" srcOrd="2" destOrd="0" parTransId="{5A567DE7-43CE-1E42-BBD4-4E013EB892E3}" sibTransId="{1D0326E1-747E-BA48-B478-3FBB5050BD21}"/>
    <dgm:cxn modelId="{C5E3D8D4-D76B-574F-B4A7-1FD1831FE958}" type="presOf" srcId="{7DE6085D-42A0-8E49-89D2-33A81D029ECE}" destId="{FC537443-FBE3-9A4C-9BDD-B54ECFE64AB9}" srcOrd="0" destOrd="0" presId="urn:microsoft.com/office/officeart/2005/8/layout/radial1"/>
    <dgm:cxn modelId="{A3A294D6-AA27-9C43-8696-CBC24683B6F6}" type="presOf" srcId="{ADE76057-B78A-FE41-A933-D5C5283140CC}" destId="{CE34ACDB-4A98-CD42-B3C2-2C82CD1776A4}" srcOrd="1" destOrd="0" presId="urn:microsoft.com/office/officeart/2005/8/layout/radial1"/>
    <dgm:cxn modelId="{1B1051E0-603B-C640-B79F-92346D0FE2FA}" type="presOf" srcId="{1F06F441-2997-5F4C-8D82-16AA14356406}" destId="{49B1DFC7-D844-4C4E-8F0A-77A683DE2540}" srcOrd="1" destOrd="0" presId="urn:microsoft.com/office/officeart/2005/8/layout/radial1"/>
    <dgm:cxn modelId="{CA9AFFEE-1CB9-F849-B611-C8D47C26E726}" srcId="{0DDD200F-1958-9D41-9893-0B7602C10FD4}" destId="{1667A0C0-2797-F44F-A4B7-FB8859FEC734}" srcOrd="1" destOrd="0" parTransId="{ADE76057-B78A-FE41-A933-D5C5283140CC}" sibTransId="{A500F257-BC66-DC41-A8F9-1BA3CF323D5F}"/>
    <dgm:cxn modelId="{BBAC97F8-CE3F-1748-9480-445E43AB60D3}" type="presOf" srcId="{C9460829-FB7A-A547-A450-188FD85D210F}" destId="{7D56DC5B-0637-4D46-A2A0-E9590BA28875}" srcOrd="0" destOrd="0" presId="urn:microsoft.com/office/officeart/2005/8/layout/radial1"/>
    <dgm:cxn modelId="{EE5DDBFC-02AA-3048-80C8-8C01AAADDDE0}" type="presOf" srcId="{ADE76057-B78A-FE41-A933-D5C5283140CC}" destId="{7421D8A5-004F-A142-95B8-0C0DC68FA4BD}" srcOrd="0" destOrd="0" presId="urn:microsoft.com/office/officeart/2005/8/layout/radial1"/>
    <dgm:cxn modelId="{70B6D938-3B67-B243-9004-1ACF0EBC3A96}" type="presParOf" srcId="{FC537443-FBE3-9A4C-9BDD-B54ECFE64AB9}" destId="{D98037B2-69EB-2C4B-8F60-1E41DE7B3CB4}" srcOrd="0" destOrd="0" presId="urn:microsoft.com/office/officeart/2005/8/layout/radial1"/>
    <dgm:cxn modelId="{65F2A2FB-E7F5-DD4F-941E-B2D138AE033B}" type="presParOf" srcId="{FC537443-FBE3-9A4C-9BDD-B54ECFE64AB9}" destId="{C06C85E3-E5F4-C843-99E2-6784B179A154}" srcOrd="1" destOrd="0" presId="urn:microsoft.com/office/officeart/2005/8/layout/radial1"/>
    <dgm:cxn modelId="{7A1A88FD-934C-A44D-8808-3BCA198983F1}" type="presParOf" srcId="{C06C85E3-E5F4-C843-99E2-6784B179A154}" destId="{49B1DFC7-D844-4C4E-8F0A-77A683DE2540}" srcOrd="0" destOrd="0" presId="urn:microsoft.com/office/officeart/2005/8/layout/radial1"/>
    <dgm:cxn modelId="{4CABC0C7-55C5-754C-83FE-4C2326DEC478}" type="presParOf" srcId="{FC537443-FBE3-9A4C-9BDD-B54ECFE64AB9}" destId="{53E074C6-4419-9045-BD5C-26AFF496D0FB}" srcOrd="2" destOrd="0" presId="urn:microsoft.com/office/officeart/2005/8/layout/radial1"/>
    <dgm:cxn modelId="{92D169FE-7255-044B-BC7F-5EAA6DB86514}" type="presParOf" srcId="{FC537443-FBE3-9A4C-9BDD-B54ECFE64AB9}" destId="{7421D8A5-004F-A142-95B8-0C0DC68FA4BD}" srcOrd="3" destOrd="0" presId="urn:microsoft.com/office/officeart/2005/8/layout/radial1"/>
    <dgm:cxn modelId="{177AF83F-EA51-BD40-8523-0F42AF34B2DC}" type="presParOf" srcId="{7421D8A5-004F-A142-95B8-0C0DC68FA4BD}" destId="{CE34ACDB-4A98-CD42-B3C2-2C82CD1776A4}" srcOrd="0" destOrd="0" presId="urn:microsoft.com/office/officeart/2005/8/layout/radial1"/>
    <dgm:cxn modelId="{D1E9313F-ACA2-A147-8B15-EF93CF3EA1E1}" type="presParOf" srcId="{FC537443-FBE3-9A4C-9BDD-B54ECFE64AB9}" destId="{839819E5-0461-0F4E-9617-BED266630E95}" srcOrd="4" destOrd="0" presId="urn:microsoft.com/office/officeart/2005/8/layout/radial1"/>
    <dgm:cxn modelId="{C9E70CFF-79DB-0646-8FF5-8C02B80F8EEE}" type="presParOf" srcId="{FC537443-FBE3-9A4C-9BDD-B54ECFE64AB9}" destId="{4493CF71-E1CC-4444-9437-B009C25CB45E}" srcOrd="5" destOrd="0" presId="urn:microsoft.com/office/officeart/2005/8/layout/radial1"/>
    <dgm:cxn modelId="{FAFDC9B4-1597-CC46-A810-CF4D0567BC4F}" type="presParOf" srcId="{4493CF71-E1CC-4444-9437-B009C25CB45E}" destId="{A21B086D-8221-4C48-A5C4-0FDD391E826C}" srcOrd="0" destOrd="0" presId="urn:microsoft.com/office/officeart/2005/8/layout/radial1"/>
    <dgm:cxn modelId="{DB46D740-AFE5-CC45-BED1-504258AB23A7}" type="presParOf" srcId="{FC537443-FBE3-9A4C-9BDD-B54ECFE64AB9}" destId="{A1EB893D-5A87-B94D-9626-2E29C932854D}" srcOrd="6" destOrd="0" presId="urn:microsoft.com/office/officeart/2005/8/layout/radial1"/>
    <dgm:cxn modelId="{F962927A-34BA-5F49-9A3C-E8A9A9AB7DA4}" type="presParOf" srcId="{FC537443-FBE3-9A4C-9BDD-B54ECFE64AB9}" destId="{7D56DC5B-0637-4D46-A2A0-E9590BA28875}" srcOrd="7" destOrd="0" presId="urn:microsoft.com/office/officeart/2005/8/layout/radial1"/>
    <dgm:cxn modelId="{D9F2BBC2-8D65-BA41-B3C8-CEA1545AD072}" type="presParOf" srcId="{7D56DC5B-0637-4D46-A2A0-E9590BA28875}" destId="{C5F736CA-42F0-9248-8D3D-781BCFC72035}" srcOrd="0" destOrd="0" presId="urn:microsoft.com/office/officeart/2005/8/layout/radial1"/>
    <dgm:cxn modelId="{F53EA3D3-8A43-9743-9B45-C4729169BABE}" type="presParOf" srcId="{FC537443-FBE3-9A4C-9BDD-B54ECFE64AB9}" destId="{C063633E-6D76-BE44-938A-313FFDE0ED1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037B2-69EB-2C4B-8F60-1E41DE7B3CB4}">
      <dsp:nvSpPr>
        <dsp:cNvPr id="0" name=""/>
        <dsp:cNvSpPr/>
      </dsp:nvSpPr>
      <dsp:spPr>
        <a:xfrm>
          <a:off x="4167574" y="2076355"/>
          <a:ext cx="2894621" cy="2444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solidFill>
                <a:srgbClr val="C00000"/>
              </a:solidFill>
            </a:rPr>
            <a:t>The Study </a:t>
          </a:r>
        </a:p>
      </dsp:txBody>
      <dsp:txXfrm>
        <a:off x="4591481" y="2434292"/>
        <a:ext cx="2046807" cy="1728271"/>
      </dsp:txXfrm>
    </dsp:sp>
    <dsp:sp modelId="{C06C85E3-E5F4-C843-99E2-6784B179A154}">
      <dsp:nvSpPr>
        <dsp:cNvPr id="0" name=""/>
        <dsp:cNvSpPr/>
      </dsp:nvSpPr>
      <dsp:spPr>
        <a:xfrm rot="16107294">
          <a:off x="5392630" y="1877782"/>
          <a:ext cx="368658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68658" y="14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567743" y="1883194"/>
        <a:ext cx="18432" cy="18432"/>
      </dsp:txXfrm>
    </dsp:sp>
    <dsp:sp modelId="{53E074C6-4419-9045-BD5C-26AFF496D0FB}">
      <dsp:nvSpPr>
        <dsp:cNvPr id="0" name=""/>
        <dsp:cNvSpPr/>
      </dsp:nvSpPr>
      <dsp:spPr>
        <a:xfrm>
          <a:off x="3366488" y="0"/>
          <a:ext cx="4364928" cy="1708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International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Survey 2013</a:t>
          </a:r>
          <a:endParaRPr lang="en-US" sz="2400" kern="1200" dirty="0"/>
        </a:p>
      </dsp:txBody>
      <dsp:txXfrm>
        <a:off x="4005717" y="250160"/>
        <a:ext cx="3086470" cy="1207876"/>
      </dsp:txXfrm>
    </dsp:sp>
    <dsp:sp modelId="{7421D8A5-004F-A142-95B8-0C0DC68FA4BD}">
      <dsp:nvSpPr>
        <dsp:cNvPr id="0" name=""/>
        <dsp:cNvSpPr/>
      </dsp:nvSpPr>
      <dsp:spPr>
        <a:xfrm rot="218507">
          <a:off x="7056933" y="3412388"/>
          <a:ext cx="1156586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156586" y="14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06312" y="3398102"/>
        <a:ext cx="57829" cy="57829"/>
      </dsp:txXfrm>
    </dsp:sp>
    <dsp:sp modelId="{839819E5-0461-0F4E-9617-BED266630E95}">
      <dsp:nvSpPr>
        <dsp:cNvPr id="0" name=""/>
        <dsp:cNvSpPr/>
      </dsp:nvSpPr>
      <dsp:spPr>
        <a:xfrm>
          <a:off x="8208209" y="2247954"/>
          <a:ext cx="3047530" cy="26250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CCAB</a:t>
          </a:r>
        </a:p>
      </dsp:txBody>
      <dsp:txXfrm>
        <a:off x="8654509" y="2632380"/>
        <a:ext cx="2154930" cy="1856175"/>
      </dsp:txXfrm>
    </dsp:sp>
    <dsp:sp modelId="{4493CF71-E1CC-4444-9437-B009C25CB45E}">
      <dsp:nvSpPr>
        <dsp:cNvPr id="0" name=""/>
        <dsp:cNvSpPr/>
      </dsp:nvSpPr>
      <dsp:spPr>
        <a:xfrm rot="5400000">
          <a:off x="5487739" y="4633019"/>
          <a:ext cx="254292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54292" y="14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08527" y="4641290"/>
        <a:ext cx="12714" cy="12714"/>
      </dsp:txXfrm>
    </dsp:sp>
    <dsp:sp modelId="{A1EB893D-5A87-B94D-9626-2E29C932854D}">
      <dsp:nvSpPr>
        <dsp:cNvPr id="0" name=""/>
        <dsp:cNvSpPr/>
      </dsp:nvSpPr>
      <dsp:spPr>
        <a:xfrm>
          <a:off x="3936061" y="4774793"/>
          <a:ext cx="3357647" cy="1810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605 usable responses</a:t>
          </a:r>
        </a:p>
      </dsp:txBody>
      <dsp:txXfrm>
        <a:off x="4427777" y="5039972"/>
        <a:ext cx="2374215" cy="1280399"/>
      </dsp:txXfrm>
    </dsp:sp>
    <dsp:sp modelId="{7D56DC5B-0637-4D46-A2A0-E9590BA28875}">
      <dsp:nvSpPr>
        <dsp:cNvPr id="0" name=""/>
        <dsp:cNvSpPr/>
      </dsp:nvSpPr>
      <dsp:spPr>
        <a:xfrm rot="10764853">
          <a:off x="2995463" y="3304589"/>
          <a:ext cx="1172247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172247" y="146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552281" y="3289911"/>
        <a:ext cx="58612" cy="58612"/>
      </dsp:txXfrm>
    </dsp:sp>
    <dsp:sp modelId="{C063633E-6D76-BE44-938A-313FFDE0ED12}">
      <dsp:nvSpPr>
        <dsp:cNvPr id="0" name=""/>
        <dsp:cNvSpPr/>
      </dsp:nvSpPr>
      <dsp:spPr>
        <a:xfrm>
          <a:off x="0" y="1990897"/>
          <a:ext cx="2995590" cy="269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179 countries;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63,000 words of free comment</a:t>
          </a:r>
        </a:p>
      </dsp:txBody>
      <dsp:txXfrm>
        <a:off x="438694" y="2386193"/>
        <a:ext cx="2118202" cy="1908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4379B-81D5-444A-982C-0F7043607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5CF0B-AC41-884C-BE28-C26D313D6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5236-184E-E146-B55F-A4D36371C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61A6D-7B4B-7F4F-9E3C-3775557D5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103B7-CFFE-664E-9138-7D4E35A9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7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0EE3-3D7B-F34C-9A8B-DCE33253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3C865-0C86-B540-BD07-F25C98AFF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93C9-1F90-3748-A416-8EA328F3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D5EE9-79CB-D64D-BAD9-702808CE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7DFBE-157B-BC41-B0E7-30CC10C6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7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063635-A251-1E48-88ED-8AD7FDD1D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6E6-CFDF-EC49-9E0C-B09153A8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7554D-888F-9744-82AA-E366EB71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C061B-AF11-F242-944B-D06249A8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DE04F-B6F2-4E46-9819-34D2C107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9162-FECA-804B-AD2D-A1C36B6C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D2B6-9379-2C46-92AD-BFB15377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93A03-B0A5-614A-A23D-E230C681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F70B-1A74-4241-9260-57845442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6A761-BF3F-EA46-AA35-CD33767F8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8D74-734C-ED46-AA44-12D02509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671B0-D753-7F42-BF1A-4786482F3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98D-5525-794B-A896-8F10F12F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81BB-0D4F-6D49-836C-69E60824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B748-C227-8A44-88A8-2259F98F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A0A9-F6AA-C84E-944A-CEAF5A16C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7FE2-5A9A-984A-8A78-7B1A808D7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B18C2-1480-C045-AA59-1AEA4C41F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E34F7-D523-9C42-A64A-EF71E868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1FB7A-803A-6249-8853-3BF2182C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31308-4863-B64E-952B-878E3ED5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8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08DB-2696-F040-A698-4A3EE4B5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4BE32-8276-B54E-8C54-734D8AF1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32CD9-7636-2A4F-A0B3-0711619E2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F93DE-5A65-384D-AE4E-26FCEB54D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A0797-8C2C-DB40-8773-726747F4D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23F26-B715-4D4B-B72E-C43CDDEC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ADCB-8846-184E-B46C-2532F63C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80AE5-5232-1343-B35B-823DC11D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6642-04F3-6748-B324-137BDA9D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6C977-6E4B-B64B-B6C8-E0636BCF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770BF-4454-5444-9F49-EF631CA9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701E9-E8CE-D94E-AE58-4CFD06EB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1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D8481-3A9A-AF42-B197-D02B3FB9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91CE7-FC90-AD4D-B0F7-8C81030C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24BF1-9961-6A43-B688-CBE6FF69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9D15-7DD0-1D45-B953-B7DE082D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4BA44-F380-9B46-AFBB-8AFA84C29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98BDA-195F-E54D-A554-49EA06C1E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CF3BA-2525-724A-87F3-A9CC696B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8D5BF-B662-5E4A-A3B1-C8D1F3DF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6CF8D-6114-044E-88D4-743A16FC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5398F-EBC6-F14D-A37D-18C23446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2A3CAF-0044-8541-9F63-75851D957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2AECF0-DEB5-9541-988B-1F731CB98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42100-0BEB-9C49-93B1-5A5CB227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93AF7-E966-694A-9CCA-10C49CD2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7E81E-B59C-9649-BEF0-97A354DB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2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7FB08-9559-A742-A931-632F43DC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DEFB-FDD5-4E4C-A21C-768367E5C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BEC46-8CC0-E74F-8349-8C98A0E0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E88B-A1F1-8941-8E07-88B495A2794E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E1A9D-FA9C-A546-BF7F-F99A2396E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D1DF-B8B5-2B45-B705-5866E7404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C83-5F4B-8445-A2C8-86EB30DAA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A168-92DA-1E47-9540-1CD6CADA3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047" y="627961"/>
            <a:ext cx="10961782" cy="2882002"/>
          </a:xfrm>
        </p:spPr>
        <p:txBody>
          <a:bodyPr>
            <a:normAutofit/>
          </a:bodyPr>
          <a:lstStyle/>
          <a:p>
            <a:r>
              <a:rPr lang="en-NZ" sz="4400" b="1" i="1" dirty="0">
                <a:solidFill>
                  <a:srgbClr val="00B050"/>
                </a:solidFill>
              </a:rPr>
              <a:t>Should NPOs Follow International Standards for Financial Reporting? A Multinational Study of Views</a:t>
            </a:r>
            <a:br>
              <a:rPr lang="en-IE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75F7D-A283-9441-B43A-6D5C3764E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Oonagh B. Breen, </a:t>
            </a:r>
            <a:r>
              <a:rPr lang="en-IE" dirty="0">
                <a:solidFill>
                  <a:schemeClr val="accent1"/>
                </a:solidFill>
              </a:rPr>
              <a:t>Carolyn J. </a:t>
            </a:r>
            <a:r>
              <a:rPr lang="en-IE" dirty="0" err="1">
                <a:solidFill>
                  <a:schemeClr val="accent1"/>
                </a:solidFill>
              </a:rPr>
              <a:t>Cordery</a:t>
            </a:r>
            <a:r>
              <a:rPr lang="en-IE" dirty="0">
                <a:solidFill>
                  <a:schemeClr val="accent1"/>
                </a:solidFill>
              </a:rPr>
              <a:t>, Louise Crawford, and Gareth G. Morgan</a:t>
            </a:r>
          </a:p>
          <a:p>
            <a:endParaRPr lang="en-IE" dirty="0"/>
          </a:p>
          <a:p>
            <a:r>
              <a:rPr lang="en-IE" dirty="0" err="1">
                <a:solidFill>
                  <a:schemeClr val="accent2"/>
                </a:solidFill>
              </a:rPr>
              <a:t>Voluntas</a:t>
            </a:r>
            <a:r>
              <a:rPr lang="en-IE" dirty="0">
                <a:solidFill>
                  <a:schemeClr val="accent2"/>
                </a:solidFill>
              </a:rPr>
              <a:t> (2018) 29:1330–1346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6E550-4A46-314C-A923-F47F59106FF7}"/>
              </a:ext>
            </a:extLst>
          </p:cNvPr>
          <p:cNvSpPr txBox="1"/>
          <p:nvPr/>
        </p:nvSpPr>
        <p:spPr>
          <a:xfrm>
            <a:off x="5298684" y="69312"/>
            <a:ext cx="6251952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Globally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, diverse and numerous regimes by which jurisdictions regulate NP Financial Reporting.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global">
            <a:extLst>
              <a:ext uri="{FF2B5EF4-FFF2-40B4-BE49-F238E27FC236}">
                <a16:creationId xmlns:a16="http://schemas.microsoft.com/office/drawing/2014/main" id="{BEDCD7D6-DAC4-B54E-9FA9-F48888129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"/>
          <a:stretch/>
        </p:blipFill>
        <p:spPr bwMode="auto"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2F247-CDF9-7A44-894B-48F6E74F82B3}"/>
              </a:ext>
            </a:extLst>
          </p:cNvPr>
          <p:cNvSpPr txBox="1"/>
          <p:nvPr/>
        </p:nvSpPr>
        <p:spPr>
          <a:xfrm>
            <a:off x="6096000" y="1348799"/>
            <a:ext cx="618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solidFill>
                  <a:schemeClr val="accent1"/>
                </a:solidFill>
                <a:latin typeface="+mj-lt"/>
              </a:rPr>
              <a:t>Currently, there is no body that develops international NPO-specific standards.</a:t>
            </a:r>
            <a:r>
              <a:rPr lang="en-IE" sz="2400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B0F0F-3517-934C-822E-FBA5B6E3CD54}"/>
              </a:ext>
            </a:extLst>
          </p:cNvPr>
          <p:cNvSpPr txBox="1"/>
          <p:nvPr/>
        </p:nvSpPr>
        <p:spPr>
          <a:xfrm>
            <a:off x="6385811" y="2549128"/>
            <a:ext cx="56916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Key issues for NP accounting that differ from commercial accounting: </a:t>
            </a:r>
            <a:endParaRPr lang="en-US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* fund accounting issues;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* Revenue treatment of non-exchange transactions;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* recording of fundraising expenses;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* treatment of heritage assets;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1"/>
                </a:solidFill>
              </a:rPr>
              <a:t>* narrative reporting requirements.</a:t>
            </a:r>
            <a:r>
              <a:rPr lang="en-IE" sz="2400" dirty="0">
                <a:solidFill>
                  <a:schemeClr val="accent1"/>
                </a:solidFill>
                <a:effectLst/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8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6E550-4A46-314C-A923-F47F59106FF7}"/>
              </a:ext>
            </a:extLst>
          </p:cNvPr>
          <p:cNvSpPr txBox="1"/>
          <p:nvPr/>
        </p:nvSpPr>
        <p:spPr>
          <a:xfrm>
            <a:off x="103660" y="69312"/>
            <a:ext cx="120044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Global Outlook </a:t>
            </a: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on various regimes by which jurisdictions regulate NP Financial Reporting.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global">
            <a:extLst>
              <a:ext uri="{FF2B5EF4-FFF2-40B4-BE49-F238E27FC236}">
                <a16:creationId xmlns:a16="http://schemas.microsoft.com/office/drawing/2014/main" id="{BEDCD7D6-DAC4-B54E-9FA9-F48888129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"/>
          <a:stretch/>
        </p:blipFill>
        <p:spPr bwMode="auto">
          <a:xfrm>
            <a:off x="103662" y="1147594"/>
            <a:ext cx="4865951" cy="531792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B0F0F-3517-934C-822E-FBA5B6E3CD54}"/>
              </a:ext>
            </a:extLst>
          </p:cNvPr>
          <p:cNvSpPr txBox="1"/>
          <p:nvPr/>
        </p:nvSpPr>
        <p:spPr>
          <a:xfrm>
            <a:off x="5486649" y="1610250"/>
            <a:ext cx="6621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Countries where there is no regulation on the publication of financial reports except in terms of the legal structure of an entity </a:t>
            </a: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4D01EE-31E0-4240-BA5F-97F3A794B1A4}"/>
              </a:ext>
            </a:extLst>
          </p:cNvPr>
          <p:cNvSpPr txBox="1"/>
          <p:nvPr/>
        </p:nvSpPr>
        <p:spPr>
          <a:xfrm>
            <a:off x="5478086" y="677177"/>
            <a:ext cx="654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Countries with no general requirement for NPOs to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issue any kind of GPFR in the public domain</a:t>
            </a:r>
            <a:r>
              <a:rPr lang="en-IE" sz="2400" dirty="0">
                <a:solidFill>
                  <a:srgbClr val="FF0000"/>
                </a:solidFill>
                <a:effectLst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1BE48-4FB9-BD44-9CBD-7D3930BFB7FE}"/>
              </a:ext>
            </a:extLst>
          </p:cNvPr>
          <p:cNvSpPr txBox="1"/>
          <p:nvPr/>
        </p:nvSpPr>
        <p:spPr>
          <a:xfrm>
            <a:off x="4552387" y="2862603"/>
            <a:ext cx="7727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</a:rPr>
              <a:t>Countries with a sector-neutral approach, requiring NPOs to 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follow IFRS with no consideration of NPO-specific reporting</a:t>
            </a:r>
          </a:p>
          <a:p>
            <a:pPr algn="ctr"/>
            <a:r>
              <a:rPr lang="en-US" sz="2400" dirty="0">
                <a:solidFill>
                  <a:schemeClr val="accent4"/>
                </a:solidFill>
              </a:rPr>
              <a:t> issues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  <a:r>
              <a:rPr lang="en-IE" sz="2000" dirty="0">
                <a:solidFill>
                  <a:schemeClr val="accent4"/>
                </a:solidFill>
                <a:effectLst/>
              </a:rPr>
              <a:t> </a:t>
            </a:r>
            <a:endParaRPr lang="en-US" sz="20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267BE-F628-C048-975D-D7C9705D8C2F}"/>
              </a:ext>
            </a:extLst>
          </p:cNvPr>
          <p:cNvSpPr txBox="1"/>
          <p:nvPr/>
        </p:nvSpPr>
        <p:spPr>
          <a:xfrm>
            <a:off x="5478086" y="3895253"/>
            <a:ext cx="630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Countries, where for tax reasons, some measure of reporting in the public domain is mandatory for all </a:t>
            </a:r>
            <a:r>
              <a:rPr lang="en-US" sz="2400" dirty="0" err="1">
                <a:solidFill>
                  <a:schemeClr val="accent6"/>
                </a:solidFill>
              </a:rPr>
              <a:t>recognised</a:t>
            </a:r>
            <a:r>
              <a:rPr lang="en-US" sz="2400" dirty="0">
                <a:solidFill>
                  <a:schemeClr val="accent6"/>
                </a:solidFill>
              </a:rPr>
              <a:t> NPOs.</a:t>
            </a:r>
            <a:endParaRPr lang="en-IE" sz="2400" dirty="0">
              <a:solidFill>
                <a:schemeClr val="accent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56DEF-A72A-B94C-9A69-33BD32D9C7ED}"/>
              </a:ext>
            </a:extLst>
          </p:cNvPr>
          <p:cNvSpPr txBox="1"/>
          <p:nvPr/>
        </p:nvSpPr>
        <p:spPr>
          <a:xfrm>
            <a:off x="4109345" y="5013969"/>
            <a:ext cx="8479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Countries with NPO-specific financial reporting requirements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made compulsory for charitable organisations regardless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of legal form</a:t>
            </a:r>
            <a:r>
              <a:rPr lang="en-IE" sz="2000" dirty="0">
                <a:solidFill>
                  <a:schemeClr val="accent1"/>
                </a:solidFill>
                <a:effectLst/>
              </a:rPr>
              <a:t> 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4255D-A60A-704C-98DB-A8FD021AE97D}"/>
              </a:ext>
            </a:extLst>
          </p:cNvPr>
          <p:cNvSpPr txBox="1"/>
          <p:nvPr/>
        </p:nvSpPr>
        <p:spPr>
          <a:xfrm>
            <a:off x="3768963" y="6004741"/>
            <a:ext cx="9018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Countries with an NPO-specific financial reporting framework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which is encouraged but not mandatory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  <a:endParaRPr lang="en-IE" sz="20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743DD0-7263-AA4F-88B9-A84574A5B60A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252250" y="1092676"/>
            <a:ext cx="1225836" cy="1008084"/>
          </a:xfrm>
          <a:prstGeom prst="straightConnector1">
            <a:avLst/>
          </a:prstGeom>
          <a:ln w="79375" cap="rnd" cmpd="sng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62882A-0DBB-9E41-AA86-5ABC22EDC68F}"/>
              </a:ext>
            </a:extLst>
          </p:cNvPr>
          <p:cNvCxnSpPr>
            <a:cxnSpLocks/>
          </p:cNvCxnSpPr>
          <p:nvPr/>
        </p:nvCxnSpPr>
        <p:spPr>
          <a:xfrm flipV="1">
            <a:off x="4185556" y="2085094"/>
            <a:ext cx="1510883" cy="705968"/>
          </a:xfrm>
          <a:prstGeom prst="straightConnector1">
            <a:avLst/>
          </a:prstGeom>
          <a:ln w="79375" cap="rnd" cmpd="sng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6160CF-C70D-2E4C-886B-39109E292E23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3328988" y="3462768"/>
            <a:ext cx="1223399" cy="178756"/>
          </a:xfrm>
          <a:prstGeom prst="straightConnector1">
            <a:avLst/>
          </a:prstGeom>
          <a:ln w="79375" cap="rnd" cmpd="sng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3B7C88-96A9-D247-B803-CFE5CEE1A020}"/>
              </a:ext>
            </a:extLst>
          </p:cNvPr>
          <p:cNvCxnSpPr>
            <a:cxnSpLocks/>
          </p:cNvCxnSpPr>
          <p:nvPr/>
        </p:nvCxnSpPr>
        <p:spPr>
          <a:xfrm>
            <a:off x="3586163" y="4126205"/>
            <a:ext cx="1995584" cy="419330"/>
          </a:xfrm>
          <a:prstGeom prst="straightConnector1">
            <a:avLst/>
          </a:prstGeom>
          <a:ln w="79375" cap="rnd" cmpd="sng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6E11D2-BEB4-AD40-9B66-EF9C24766346}"/>
              </a:ext>
            </a:extLst>
          </p:cNvPr>
          <p:cNvCxnSpPr>
            <a:cxnSpLocks/>
          </p:cNvCxnSpPr>
          <p:nvPr/>
        </p:nvCxnSpPr>
        <p:spPr>
          <a:xfrm>
            <a:off x="2302552" y="4365844"/>
            <a:ext cx="2186029" cy="957725"/>
          </a:xfrm>
          <a:prstGeom prst="straightConnector1">
            <a:avLst/>
          </a:prstGeom>
          <a:ln w="79375" cap="rnd" cmpd="sng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4923DD4-FB74-C045-9476-AC5EF55FCE92}"/>
              </a:ext>
            </a:extLst>
          </p:cNvPr>
          <p:cNvCxnSpPr>
            <a:cxnSpLocks/>
          </p:cNvCxnSpPr>
          <p:nvPr/>
        </p:nvCxnSpPr>
        <p:spPr>
          <a:xfrm>
            <a:off x="1715713" y="4768708"/>
            <a:ext cx="2590996" cy="1532132"/>
          </a:xfrm>
          <a:prstGeom prst="straightConnector1">
            <a:avLst/>
          </a:prstGeom>
          <a:ln w="79375" cap="rnd" cmpd="sng">
            <a:solidFill>
              <a:srgbClr val="FF0000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eighing up">
            <a:extLst>
              <a:ext uri="{FF2B5EF4-FFF2-40B4-BE49-F238E27FC236}">
                <a16:creationId xmlns:a16="http://schemas.microsoft.com/office/drawing/2014/main" id="{47AF9429-AF29-D849-9FD9-4204A1EA6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855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C35C8B-50E8-AA4F-A903-A51920E20E21}"/>
              </a:ext>
            </a:extLst>
          </p:cNvPr>
          <p:cNvSpPr txBox="1"/>
          <p:nvPr/>
        </p:nvSpPr>
        <p:spPr>
          <a:xfrm>
            <a:off x="1328035" y="3911375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FOR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86600-F645-E343-9C16-1172A63E5824}"/>
              </a:ext>
            </a:extLst>
          </p:cNvPr>
          <p:cNvSpPr txBox="1"/>
          <p:nvPr/>
        </p:nvSpPr>
        <p:spPr>
          <a:xfrm>
            <a:off x="8609808" y="3895242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902030302020204" pitchFamily="66" charset="0"/>
              </a:rPr>
              <a:t>AGAINST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F4569-31B7-794E-8B94-0131B9A6B511}"/>
              </a:ext>
            </a:extLst>
          </p:cNvPr>
          <p:cNvSpPr txBox="1"/>
          <p:nvPr/>
        </p:nvSpPr>
        <p:spPr>
          <a:xfrm>
            <a:off x="2229698" y="575905"/>
            <a:ext cx="735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902030302020204" pitchFamily="66" charset="0"/>
              </a:rPr>
              <a:t>The Moral Legitimacy Argument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81CD1C-3872-E144-A50F-02C309713E8C}"/>
              </a:ext>
            </a:extLst>
          </p:cNvPr>
          <p:cNvSpPr/>
          <p:nvPr/>
        </p:nvSpPr>
        <p:spPr>
          <a:xfrm>
            <a:off x="128587" y="3134384"/>
            <a:ext cx="3771899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Consistent Standards</a:t>
            </a:r>
            <a:endParaRPr lang="en-US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B18C383-D762-9A4B-B0C5-DE2BA5C90110}"/>
              </a:ext>
            </a:extLst>
          </p:cNvPr>
          <p:cNvSpPr/>
          <p:nvPr/>
        </p:nvSpPr>
        <p:spPr>
          <a:xfrm>
            <a:off x="200023" y="2357393"/>
            <a:ext cx="3771899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Comparable Results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46D8F5-40E0-1A4F-81F9-356D89E55EF5}"/>
              </a:ext>
            </a:extLst>
          </p:cNvPr>
          <p:cNvSpPr/>
          <p:nvPr/>
        </p:nvSpPr>
        <p:spPr>
          <a:xfrm>
            <a:off x="200023" y="1466648"/>
            <a:ext cx="3771899" cy="64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Raised Accountability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4EDE419-E39E-7E44-B389-6E06EAD814AC}"/>
              </a:ext>
            </a:extLst>
          </p:cNvPr>
          <p:cNvSpPr/>
          <p:nvPr/>
        </p:nvSpPr>
        <p:spPr>
          <a:xfrm>
            <a:off x="7243763" y="3084892"/>
            <a:ext cx="4352923" cy="646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Admin burden &amp; expense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F0C7655-60CF-D845-BA8D-248B208FB1A4}"/>
              </a:ext>
            </a:extLst>
          </p:cNvPr>
          <p:cNvSpPr/>
          <p:nvPr/>
        </p:nvSpPr>
        <p:spPr>
          <a:xfrm>
            <a:off x="7693836" y="2201598"/>
            <a:ext cx="4050489" cy="7078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Sanction dependent</a:t>
            </a:r>
            <a:endParaRPr lang="en-US" b="1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7A5FAC4-235C-574B-ABE4-8D93D2062F35}"/>
              </a:ext>
            </a:extLst>
          </p:cNvPr>
          <p:cNvSpPr/>
          <p:nvPr/>
        </p:nvSpPr>
        <p:spPr>
          <a:xfrm>
            <a:off x="7693837" y="1392638"/>
            <a:ext cx="3771899" cy="646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Colonial accountancy 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8844A-A197-F045-AAAE-694683D9EFBA}"/>
              </a:ext>
            </a:extLst>
          </p:cNvPr>
          <p:cNvSpPr txBox="1"/>
          <p:nvPr/>
        </p:nvSpPr>
        <p:spPr>
          <a:xfrm>
            <a:off x="869431" y="5635763"/>
            <a:ext cx="10223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i="1" dirty="0">
                <a:solidFill>
                  <a:srgbClr val="FF0000"/>
                </a:solidFill>
              </a:rPr>
              <a:t>Should NPOs Follow International Standards for Financial Reporting?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6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466A82-24C8-C743-B740-926D142CD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230673"/>
              </p:ext>
            </p:extLst>
          </p:nvPr>
        </p:nvGraphicFramePr>
        <p:xfrm>
          <a:off x="571499" y="209862"/>
          <a:ext cx="11255740" cy="66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61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A2C12C-0641-A445-83BC-3485E069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61" y="35343"/>
            <a:ext cx="11633617" cy="789116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Research Findings on Rationale for NPO Standard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F3DC55-51B9-7E41-8F28-579597978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536963"/>
              </p:ext>
            </p:extLst>
          </p:nvPr>
        </p:nvGraphicFramePr>
        <p:xfrm>
          <a:off x="0" y="659567"/>
          <a:ext cx="12058338" cy="6073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Up Ribbon 1">
            <a:extLst>
              <a:ext uri="{FF2B5EF4-FFF2-40B4-BE49-F238E27FC236}">
                <a16:creationId xmlns:a16="http://schemas.microsoft.com/office/drawing/2014/main" id="{B7C176D8-32C0-8D45-A131-68F5AE379E88}"/>
              </a:ext>
            </a:extLst>
          </p:cNvPr>
          <p:cNvSpPr/>
          <p:nvPr/>
        </p:nvSpPr>
        <p:spPr>
          <a:xfrm>
            <a:off x="624469" y="3992137"/>
            <a:ext cx="4616604" cy="612648"/>
          </a:xfrm>
          <a:prstGeom prst="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Purpose</a:t>
            </a:r>
          </a:p>
        </p:txBody>
      </p:sp>
      <p:sp>
        <p:nvSpPr>
          <p:cNvPr id="3" name="Up Ribbon 2">
            <a:extLst>
              <a:ext uri="{FF2B5EF4-FFF2-40B4-BE49-F238E27FC236}">
                <a16:creationId xmlns:a16="http://schemas.microsoft.com/office/drawing/2014/main" id="{582F15D7-9FBB-A947-B10C-D15F582D1D15}"/>
              </a:ext>
            </a:extLst>
          </p:cNvPr>
          <p:cNvSpPr/>
          <p:nvPr/>
        </p:nvSpPr>
        <p:spPr>
          <a:xfrm>
            <a:off x="5241072" y="4907280"/>
            <a:ext cx="4616603" cy="612648"/>
          </a:xfrm>
          <a:prstGeom prst="ribbon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Usefulness</a:t>
            </a:r>
          </a:p>
        </p:txBody>
      </p:sp>
    </p:spTree>
    <p:extLst>
      <p:ext uri="{BB962C8B-B14F-4D97-AF65-F5344CB8AC3E}">
        <p14:creationId xmlns:p14="http://schemas.microsoft.com/office/powerpoint/2010/main" val="339847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F36060-DA2D-F34B-9D9F-2DAA733276F7}"/>
              </a:ext>
            </a:extLst>
          </p:cNvPr>
          <p:cNvSpPr txBox="1"/>
          <p:nvPr/>
        </p:nvSpPr>
        <p:spPr>
          <a:xfrm>
            <a:off x="3543924" y="-96846"/>
            <a:ext cx="4382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Research Outcomes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C5B2418E-B3CB-B44E-AD3A-0A89E6C8CA99}"/>
              </a:ext>
            </a:extLst>
          </p:cNvPr>
          <p:cNvSpPr/>
          <p:nvPr/>
        </p:nvSpPr>
        <p:spPr>
          <a:xfrm>
            <a:off x="0" y="568607"/>
            <a:ext cx="8502548" cy="1788402"/>
          </a:xfrm>
          <a:prstGeom prst="cloudCallout">
            <a:avLst>
              <a:gd name="adj1" fmla="val -49441"/>
              <a:gd name="adj2" fmla="val 66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Stakeholder evaluations mostly positive, indicating international financial reporting for NPOs is likely to attract moral legitimacy</a:t>
            </a:r>
            <a:r>
              <a:rPr lang="en-IE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13DB206A-0138-3443-A45B-C15B0B3728EA}"/>
              </a:ext>
            </a:extLst>
          </p:cNvPr>
          <p:cNvSpPr/>
          <p:nvPr/>
        </p:nvSpPr>
        <p:spPr>
          <a:xfrm>
            <a:off x="1743855" y="2170800"/>
            <a:ext cx="10448145" cy="2516399"/>
          </a:xfrm>
          <a:prstGeom prst="cloudCallout">
            <a:avLst>
              <a:gd name="adj1" fmla="val -65224"/>
              <a:gd name="adj2" fmla="val 81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rgbClr val="C00000"/>
                </a:solidFill>
              </a:rPr>
              <a:t>Moral-consequential legitimacy </a:t>
            </a:r>
            <a:r>
              <a:rPr lang="en-NZ" sz="2400" dirty="0"/>
              <a:t>will be granted if resulting financial reporting information meets NPO-specific accounting demands and results in the production of consistent, transparent, reliable and understandable information</a:t>
            </a:r>
            <a:r>
              <a:rPr lang="en-IE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37BE8D12-353B-B54D-9EBB-DAAEB4C75ED2}"/>
              </a:ext>
            </a:extLst>
          </p:cNvPr>
          <p:cNvSpPr/>
          <p:nvPr/>
        </p:nvSpPr>
        <p:spPr>
          <a:xfrm>
            <a:off x="1558978" y="4687199"/>
            <a:ext cx="10148340" cy="1846564"/>
          </a:xfrm>
          <a:prstGeom prst="cloudCallout">
            <a:avLst>
              <a:gd name="adj1" fmla="val -63862"/>
              <a:gd name="adj2" fmla="val 59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/>
              <a:t>A majority of stakeholders will likely grant </a:t>
            </a:r>
            <a:r>
              <a:rPr lang="en-NZ" sz="2400" dirty="0">
                <a:solidFill>
                  <a:srgbClr val="C00000"/>
                </a:solidFill>
              </a:rPr>
              <a:t>moral-procedural legitimacy </a:t>
            </a:r>
            <a:r>
              <a:rPr lang="en-NZ" sz="2400" dirty="0"/>
              <a:t>as they perceive NPOs should follow internationally converged financial reporting standards subject to . . . </a:t>
            </a:r>
            <a:r>
              <a:rPr lang="en-IE" sz="2400" dirty="0">
                <a:effectLst/>
              </a:rPr>
              <a:t> </a:t>
            </a:r>
            <a:endParaRPr lang="en-US" sz="2400" dirty="0"/>
          </a:p>
        </p:txBody>
      </p:sp>
      <p:pic>
        <p:nvPicPr>
          <p:cNvPr id="4098" name="Picture 2" descr="Image result for sunshine">
            <a:extLst>
              <a:ext uri="{FF2B5EF4-FFF2-40B4-BE49-F238E27FC236}">
                <a16:creationId xmlns:a16="http://schemas.microsoft.com/office/drawing/2014/main" id="{859C5131-2E96-F746-BCCE-2DED622D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3810000" cy="2008682"/>
          </a:xfrm>
          <a:prstGeom prst="rect">
            <a:avLst/>
          </a:prstGeom>
          <a:noFill/>
          <a:effectLst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8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-8000" contrast="12000"/>
                    </a14:imgEffect>
                  </a14:imgLayer>
                </a14:imgProps>
              </a:ext>
            </a:extLst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32AF-0C43-714A-BF3A-F29BAE87A2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932" y="0"/>
            <a:ext cx="10515600" cy="83944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Research Outcomes 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68F89408-6ABE-594A-949A-449A81CEC127}"/>
              </a:ext>
            </a:extLst>
          </p:cNvPr>
          <p:cNvSpPr/>
          <p:nvPr/>
        </p:nvSpPr>
        <p:spPr>
          <a:xfrm>
            <a:off x="3206647" y="473854"/>
            <a:ext cx="8199619" cy="2368445"/>
          </a:xfrm>
          <a:prstGeom prst="cloudCallout">
            <a:avLst>
              <a:gd name="adj1" fmla="val -83621"/>
              <a:gd name="adj2" fmla="val 809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C00000"/>
                </a:solidFill>
              </a:rPr>
              <a:t>Stakeholders did raise concerns relating to the capacity and expertise of NPOs to implement international financial reporting.</a:t>
            </a:r>
            <a:r>
              <a:rPr lang="en-US" sz="2800" dirty="0"/>
              <a:t>.</a:t>
            </a:r>
            <a:endParaRPr lang="en-IE" sz="2800" dirty="0"/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4D40518B-6ED6-2D46-A99D-3929864E7BB7}"/>
              </a:ext>
            </a:extLst>
          </p:cNvPr>
          <p:cNvSpPr/>
          <p:nvPr/>
        </p:nvSpPr>
        <p:spPr>
          <a:xfrm>
            <a:off x="239843" y="3043003"/>
            <a:ext cx="11362544" cy="3421507"/>
          </a:xfrm>
          <a:prstGeom prst="cloudCallout">
            <a:avLst>
              <a:gd name="adj1" fmla="val 58392"/>
              <a:gd name="adj2" fmla="val 62894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rgbClr val="FFFF00"/>
                </a:solidFill>
              </a:rPr>
              <a:t>Fewer than half of respondents were in favour of imposition of mandatory international standard  to NPOs with incomes below US $500,000. So, if there is a moral obligation on NPOs, fundamental to their accountability, to follow an international set of standards, such an obligation is not widely accepted in relation to small- and medium- sized NPOs</a:t>
            </a:r>
            <a:r>
              <a:rPr lang="en-NZ" dirty="0">
                <a:solidFill>
                  <a:srgbClr val="FFFF00"/>
                </a:solidFill>
              </a:rPr>
              <a:t>.</a:t>
            </a:r>
            <a:r>
              <a:rPr lang="en-IE" dirty="0">
                <a:solidFill>
                  <a:srgbClr val="FFFF00"/>
                </a:solidFill>
                <a:effectLst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444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Should NPOs Follow International Standards for Financial Reporting? A Multinational Study of Views </vt:lpstr>
      <vt:lpstr>PowerPoint Presentation</vt:lpstr>
      <vt:lpstr>PowerPoint Presentation</vt:lpstr>
      <vt:lpstr>PowerPoint Presentation</vt:lpstr>
      <vt:lpstr>PowerPoint Presentation</vt:lpstr>
      <vt:lpstr>Research Findings on Rationale for NPO Standard</vt:lpstr>
      <vt:lpstr>PowerPoint Presentation</vt:lpstr>
      <vt:lpstr>Research Outcomes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NPOs Follow International Standards for Financial Reporting? A Multinational Study of Views</dc:title>
  <dc:creator>Oonagh Breen</dc:creator>
  <cp:lastModifiedBy>Sara OHara</cp:lastModifiedBy>
  <cp:revision>16</cp:revision>
  <dcterms:created xsi:type="dcterms:W3CDTF">2019-02-22T17:49:01Z</dcterms:created>
  <dcterms:modified xsi:type="dcterms:W3CDTF">2019-03-14T19:12:25Z</dcterms:modified>
</cp:coreProperties>
</file>